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1416-4D98-40F2-8B73-AADE2D69DFFA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D4B4F-35AA-4EE5-AEB2-C07FE4080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C2F219E-2039-44B9-9075-F369C1A8919F}" type="datetime1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3F0F-C8C6-4670-8310-95C3F16F7875}" type="datetime1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587E-1BAC-453F-8EDC-A9FA272664EB}" type="datetime1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D8E4-919B-4699-86B3-A2F784D30620}" type="datetime1">
              <a:rPr lang="en-US" smtClean="0"/>
              <a:t>11/20/23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CFD4-0C5C-4796-A396-AFB14AC4111F}" type="datetime1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6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A69-3D17-4CE7-9AD3-AC2C15FF3438}" type="datetime1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1A9E-1AD2-43B9-80AD-8417256AFAA0}" type="datetime1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A2A0-B0C0-4D6D-ACA4-C49B3D27FEC8}" type="datetime1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2D7-9EB0-4F79-AB2F-44381DD1F6F9}" type="datetime1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7AAE-225A-418A-B78F-84E2FF189D29}" type="datetime1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8393-6C95-4FA1-836C-79F1F90BC924}" type="datetime1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CA673D4C-5A18-4D64-8E81-58505A386D2F}" type="datetime1">
              <a:rPr lang="en-US" smtClean="0"/>
              <a:t>11/20/23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9" r:id="rId8"/>
    <p:sldLayoutId id="2147483726" r:id="rId9"/>
    <p:sldLayoutId id="2147483727" r:id="rId10"/>
    <p:sldLayoutId id="2147483728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Neon laser lights aligned to form a triangle">
            <a:extLst>
              <a:ext uri="{FF2B5EF4-FFF2-40B4-BE49-F238E27FC236}">
                <a16:creationId xmlns:a16="http://schemas.microsoft.com/office/drawing/2014/main" id="{EE07E795-C0F0-82FB-301E-870B5C274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8913" r="-1" b="108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CE6E-79FD-3B26-702A-4178CC76F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s-MX" sz="54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</a:t>
            </a:r>
            <a:r>
              <a:rPr lang="es-MX" sz="5400" kern="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ÁLATAS CAPITULO 2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184B5-914B-5D15-1C95-5D891872E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1"/>
            <a:ext cx="9781327" cy="881782"/>
          </a:xfrm>
        </p:spPr>
        <p:txBody>
          <a:bodyPr anchor="t">
            <a:normAutofit fontScale="85000" lnSpcReduction="20000"/>
          </a:bodyPr>
          <a:lstStyle/>
          <a:p>
            <a:r>
              <a:rPr lang="es-ES" sz="2200" i="1" dirty="0" err="1">
                <a:solidFill>
                  <a:srgbClr val="FFFFFF"/>
                </a:solidFill>
              </a:rPr>
              <a:t>Gál</a:t>
            </a:r>
            <a:r>
              <a:rPr lang="es-ES" sz="2200" i="1" dirty="0">
                <a:solidFill>
                  <a:srgbClr val="FFFFFF"/>
                </a:solidFill>
              </a:rPr>
              <a:t> 2:20  Con Cristo estoy juntamente crucificado, y ya no vivo yo, mas vive Cristo en mí; y lo que ahora vivo en la carne, lo vivo en la fe del Hijo de Dios, el cual me amó y se entregó a sí mismo por mí.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5B99E-504A-6EAE-6A64-68504BC7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F8A9E-E1E4-7350-BDB5-DFC022CB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FBA7-8329-12CC-F1D6-651B8B43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INTRODUCCIÓN: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A08A-CFFD-1503-6D10-4335BC40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327"/>
            <a:ext cx="7741680" cy="3882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El Corazón de la carta.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>
                <a:cs typeface="Aharoni" panose="02010803020104030203" pitchFamily="2" charset="-79"/>
              </a:rPr>
              <a:t>Gal 1. 6-10</a:t>
            </a:r>
          </a:p>
          <a:p>
            <a:pPr marL="514350" indent="-514350">
              <a:buFont typeface="+mj-lt"/>
              <a:buAutoNum type="alphaUcPeriod"/>
            </a:pPr>
            <a:r>
              <a:rPr lang="es-MX" kern="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En el capítulo dos, Pablo, continúa confirmando su fidelidad.</a:t>
            </a:r>
          </a:p>
          <a:p>
            <a:pPr marL="514350" indent="-514350">
              <a:buFont typeface="+mj-lt"/>
              <a:buAutoNum type="alphaUcPeriod"/>
            </a:pPr>
            <a:r>
              <a:rPr lang="es-ES" kern="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C.	Este capítulo se divide en 3 partes. </a:t>
            </a:r>
            <a:endParaRPr lang="es-MX" kern="0" dirty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43C06-5502-C6F3-40F4-240754FA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880" y="1540137"/>
            <a:ext cx="2773920" cy="33530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02E52-E141-0C9A-E0F3-7A3F8561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A49C-CFCB-7B79-E300-B0C3A091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59D1-EE96-B3A2-8B49-816C74F2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574"/>
            <a:ext cx="10515600" cy="1242749"/>
          </a:xfrm>
        </p:spPr>
        <p:txBody>
          <a:bodyPr>
            <a:noAutofit/>
          </a:bodyPr>
          <a:lstStyle/>
          <a:p>
            <a:r>
              <a:rPr lang="es-ES" sz="3600" i="1" dirty="0"/>
              <a:t>V 1, Después, pasados catorce años, subí otra vez a Jerusalén con Bernabé, llevando también conmigo a Tito. 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4A2E-E393-0775-0C32-7C90836F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683"/>
            <a:ext cx="6080185" cy="3001992"/>
          </a:xfrm>
        </p:spPr>
        <p:txBody>
          <a:bodyPr>
            <a:normAutofit/>
          </a:bodyPr>
          <a:lstStyle/>
          <a:p>
            <a:r>
              <a:rPr lang="en-US" sz="3200" dirty="0"/>
              <a:t>A.	</a:t>
            </a:r>
            <a:r>
              <a:rPr lang="en-US" sz="3200" dirty="0" err="1"/>
              <a:t>Veces</a:t>
            </a:r>
            <a:r>
              <a:rPr lang="en-US" sz="3200" dirty="0"/>
              <a:t> </a:t>
            </a:r>
            <a:r>
              <a:rPr lang="en-US" sz="3200" dirty="0" err="1"/>
              <a:t>anteriores</a:t>
            </a:r>
            <a:endParaRPr lang="en-US" sz="3200" dirty="0"/>
          </a:p>
          <a:p>
            <a:pPr lvl="1"/>
            <a:r>
              <a:rPr lang="es-ES" sz="2800" dirty="0"/>
              <a:t>(1) </a:t>
            </a:r>
            <a:r>
              <a:rPr lang="es-ES" sz="2800" dirty="0" err="1"/>
              <a:t>Hch</a:t>
            </a:r>
            <a:r>
              <a:rPr lang="es-ES" sz="2800" dirty="0"/>
              <a:t> 9.26-29. </a:t>
            </a:r>
          </a:p>
          <a:p>
            <a:pPr lvl="1"/>
            <a:r>
              <a:rPr lang="es-ES" sz="2800" dirty="0"/>
              <a:t>(2) </a:t>
            </a:r>
            <a:r>
              <a:rPr lang="es-ES" sz="2800" dirty="0" err="1"/>
              <a:t>Hch</a:t>
            </a:r>
            <a:r>
              <a:rPr lang="es-ES" sz="2800" dirty="0"/>
              <a:t> 12.25</a:t>
            </a:r>
          </a:p>
          <a:p>
            <a:r>
              <a:rPr lang="es-ES" sz="3200" dirty="0"/>
              <a:t> B.	Subí otra vez a Jerusalén.</a:t>
            </a:r>
          </a:p>
          <a:p>
            <a:pPr lvl="1"/>
            <a:r>
              <a:rPr lang="es-ES" sz="2800" dirty="0"/>
              <a:t> </a:t>
            </a:r>
            <a:r>
              <a:rPr lang="es-ES" sz="2800" dirty="0" err="1"/>
              <a:t>Hch</a:t>
            </a:r>
            <a:r>
              <a:rPr lang="es-ES" sz="2800" dirty="0"/>
              <a:t> 15:1-41.</a:t>
            </a:r>
            <a:endParaRPr lang="en-US" sz="2800" dirty="0"/>
          </a:p>
        </p:txBody>
      </p:sp>
      <p:pic>
        <p:nvPicPr>
          <p:cNvPr id="1026" name="Picture 2" descr="Trekking: andar por la montaña mejorará tu vida">
            <a:extLst>
              <a:ext uri="{FF2B5EF4-FFF2-40B4-BE49-F238E27FC236}">
                <a16:creationId xmlns:a16="http://schemas.microsoft.com/office/drawing/2014/main" id="{0A09914C-C67A-D514-87E9-A905B4DA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14" y="2346602"/>
            <a:ext cx="3777324" cy="32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4342A-56EC-3C27-740E-6573D82F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52943-C88D-ADA9-9F96-1267C99D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1011-EA13-F027-3FDB-769123AF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I.	¿POR QUE SUBIÓ A JERUSALEN? </a:t>
            </a:r>
            <a:endParaRPr lang="en-US" dirty="0"/>
          </a:p>
        </p:txBody>
      </p:sp>
      <p:pic>
        <p:nvPicPr>
          <p:cNvPr id="2050" name="Picture 2" descr="Rayos crepusculares - Wikipedia, la enciclopedia libre">
            <a:extLst>
              <a:ext uri="{FF2B5EF4-FFF2-40B4-BE49-F238E27FC236}">
                <a16:creationId xmlns:a16="http://schemas.microsoft.com/office/drawing/2014/main" id="{9B480D36-EA2C-9F5C-7E4F-DFE26E19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99" y="1949449"/>
            <a:ext cx="5604901" cy="38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3C6FB-B3F2-3D03-CA28-F07CA967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8685362" cy="4089041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A.	</a:t>
            </a:r>
            <a:r>
              <a:rPr lang="es-ES" i="1" dirty="0"/>
              <a:t>V 2, Pero subí según una revelación, y para no correr o haber corrido en vano, expuse en privado a los que tenían cierta reputación el evangelio que predico entre los gentiles.</a:t>
            </a:r>
          </a:p>
          <a:p>
            <a:r>
              <a:rPr lang="es-ES" i="1" dirty="0"/>
              <a:t>B.	</a:t>
            </a:r>
            <a:r>
              <a:rPr lang="es-ES" dirty="0"/>
              <a:t>El Espíritu Santo le reveló a Pablo.</a:t>
            </a:r>
          </a:p>
          <a:p>
            <a:r>
              <a:rPr lang="es-ES" dirty="0"/>
              <a:t>C.	Pablo buscaba la unidad. </a:t>
            </a:r>
          </a:p>
          <a:p>
            <a:r>
              <a:rPr lang="es-ES" dirty="0"/>
              <a:t>D.	El apóstol</a:t>
            </a:r>
            <a:r>
              <a:rPr lang="es-MX" dirty="0"/>
              <a:t> </a:t>
            </a:r>
            <a:r>
              <a:rPr lang="es-ES" dirty="0"/>
              <a:t>fue preparado por el Señor. </a:t>
            </a:r>
          </a:p>
          <a:p>
            <a:pPr lvl="1"/>
            <a:r>
              <a:rPr lang="es-ES" dirty="0"/>
              <a:t>Gal 1.11-12.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88FFA-523F-3209-F57D-B0D24538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71846-C321-5530-AB61-C2C8C5D9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0D2D-3917-6BA7-7BD1-94ED93E2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II. ¿QUÉ DEBIAN DEJAR CLARO EN JERUSALÉN?</a:t>
            </a:r>
            <a:endParaRPr lang="en-US" dirty="0"/>
          </a:p>
        </p:txBody>
      </p:sp>
      <p:pic>
        <p:nvPicPr>
          <p:cNvPr id="3074" name="Picture 2" descr="10 tipos de apretones de mano que conviene evitar - Emprendedores: La  revista líder en economía de empresa">
            <a:extLst>
              <a:ext uri="{FF2B5EF4-FFF2-40B4-BE49-F238E27FC236}">
                <a16:creationId xmlns:a16="http://schemas.microsoft.com/office/drawing/2014/main" id="{DA0091E7-36B2-491B-F184-5F9D8AEB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5" y="2140310"/>
            <a:ext cx="4045526" cy="38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984C-F31C-F778-93A3-9BA2B8E1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8236789" cy="4195763"/>
          </a:xfrm>
        </p:spPr>
        <p:txBody>
          <a:bodyPr/>
          <a:lstStyle/>
          <a:p>
            <a:r>
              <a:rPr lang="en-US" dirty="0"/>
              <a:t>A.	La </a:t>
            </a:r>
            <a:r>
              <a:rPr lang="en-US" dirty="0" err="1"/>
              <a:t>unidad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Gal 2.3-8 </a:t>
            </a:r>
          </a:p>
          <a:p>
            <a:r>
              <a:rPr lang="en-US" dirty="0"/>
              <a:t>Tito no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obligado</a:t>
            </a:r>
            <a:r>
              <a:rPr lang="en-US" dirty="0"/>
              <a:t> a </a:t>
            </a:r>
            <a:r>
              <a:rPr lang="en-US" dirty="0" err="1"/>
              <a:t>circuncidarse</a:t>
            </a:r>
            <a:r>
              <a:rPr lang="en-US" dirty="0"/>
              <a:t>.</a:t>
            </a:r>
          </a:p>
          <a:p>
            <a:r>
              <a:rPr lang="en-US" dirty="0"/>
              <a:t>Pablo tenia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evangelio</a:t>
            </a:r>
            <a:r>
              <a:rPr lang="en-US" dirty="0"/>
              <a:t> </a:t>
            </a:r>
            <a:r>
              <a:rPr lang="en-US" dirty="0" err="1"/>
              <a:t>igual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demás</a:t>
            </a:r>
            <a:r>
              <a:rPr lang="en-US" dirty="0"/>
              <a:t>.</a:t>
            </a:r>
          </a:p>
          <a:p>
            <a:r>
              <a:rPr lang="en-US" dirty="0" err="1"/>
              <a:t>Jesucristo</a:t>
            </a:r>
            <a:r>
              <a:rPr lang="en-US" dirty="0"/>
              <a:t> </a:t>
            </a:r>
            <a:r>
              <a:rPr lang="en-US" dirty="0" err="1"/>
              <a:t>actuó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ambos.</a:t>
            </a:r>
          </a:p>
          <a:p>
            <a:r>
              <a:rPr lang="en-US" dirty="0"/>
              <a:t>Los </a:t>
            </a:r>
            <a:r>
              <a:rPr lang="en-US" dirty="0" err="1"/>
              <a:t>resultados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Gal 2.9-10.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A656D-A872-6B6B-6D2C-A2EEE92B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3F3EE-13A2-09A8-915B-96B2D798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BAD1-93C9-6FCE-68C0-80B39FEA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III. LA REPRENSIÓN DE PABLO A PEDRO EN ANTIOQUIA</a:t>
            </a:r>
            <a:endParaRPr lang="en-US" dirty="0"/>
          </a:p>
        </p:txBody>
      </p:sp>
      <p:pic>
        <p:nvPicPr>
          <p:cNvPr id="4098" name="Picture 2" descr="PABLO REPRENDE A PEDRO!!| 😯 Galatas 2. 11-14. - YouTube">
            <a:extLst>
              <a:ext uri="{FF2B5EF4-FFF2-40B4-BE49-F238E27FC236}">
                <a16:creationId xmlns:a16="http://schemas.microsoft.com/office/drawing/2014/main" id="{B23F2500-2B40-35AB-0053-AB1512372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1" t="16262" b="15859"/>
          <a:stretch/>
        </p:blipFill>
        <p:spPr bwMode="auto">
          <a:xfrm>
            <a:off x="7398327" y="1949450"/>
            <a:ext cx="3955473" cy="38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5F0C-4EA7-C67F-5F64-AB4033F6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Gal 2.11-18.</a:t>
            </a:r>
          </a:p>
          <a:p>
            <a:r>
              <a:rPr lang="en-US" dirty="0"/>
              <a:t>¿Era Pablo </a:t>
            </a:r>
            <a:r>
              <a:rPr lang="en-US" dirty="0" err="1"/>
              <a:t>menor</a:t>
            </a:r>
            <a:r>
              <a:rPr lang="en-US" dirty="0"/>
              <a:t> que Pedro? </a:t>
            </a:r>
          </a:p>
          <a:p>
            <a:r>
              <a:rPr lang="es-ES" dirty="0"/>
              <a:t>¿De quién tenía Pedro miedo? </a:t>
            </a:r>
          </a:p>
          <a:p>
            <a:r>
              <a:rPr lang="en-US" dirty="0"/>
              <a:t>¿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influencia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judaísmo</a:t>
            </a:r>
            <a:r>
              <a:rPr lang="en-US" dirty="0"/>
              <a:t>? </a:t>
            </a:r>
          </a:p>
          <a:p>
            <a:r>
              <a:rPr lang="es-ES" dirty="0"/>
              <a:t>¿Por qué Pedro fue reprendido en público?</a:t>
            </a:r>
          </a:p>
          <a:p>
            <a:r>
              <a:rPr lang="es-ES" dirty="0"/>
              <a:t>¿Qué había aprendido Pedro de hacer acepción de personas?  </a:t>
            </a:r>
          </a:p>
          <a:p>
            <a:r>
              <a:rPr lang="en-US" dirty="0"/>
              <a:t>¿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la </a:t>
            </a:r>
            <a:r>
              <a:rPr lang="en-US" dirty="0" err="1"/>
              <a:t>actitud</a:t>
            </a:r>
            <a:r>
              <a:rPr lang="en-US" dirty="0"/>
              <a:t> de Pedro…?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ED8A3-1078-308C-F403-CB3D8FC4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05C5B-B4F7-AC0E-3D9E-F041C24A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360C-C3A8-D51D-08E7-047D7D53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IV. SER DE CRISTO NO DE LA LEY JUDAICA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0A35E-03FC-9FE6-8F30-4F7E656B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8221910" cy="4195763"/>
          </a:xfrm>
        </p:spPr>
        <p:txBody>
          <a:bodyPr>
            <a:normAutofit lnSpcReduction="10000"/>
          </a:bodyPr>
          <a:lstStyle/>
          <a:p>
            <a:r>
              <a:rPr lang="es-ES" i="1" dirty="0" err="1"/>
              <a:t>Gál</a:t>
            </a:r>
            <a:r>
              <a:rPr lang="es-ES" i="1" dirty="0"/>
              <a:t> 2:19-21 Porque yo por la ley soy muerto para la ley, a fin de vivir para Dios. (20) Con Cristo estoy juntamente crucificado, y ya no vivo yo, mas vive Cristo en mí; y lo que ahora vivo en la carne, lo vivo en la fe del Hijo de Dios, el cual me amó y se entregó a sí mismo por mí. (21) No desecho la gracia de Dios; pues si por la ley fuese la justicia, entonces por demás murió Cristo. (Cf Mat 16.24-25; Rom 6.6)</a:t>
            </a:r>
          </a:p>
          <a:p>
            <a:endParaRPr lang="en-US" i="1" dirty="0"/>
          </a:p>
        </p:txBody>
      </p:sp>
      <p:pic>
        <p:nvPicPr>
          <p:cNvPr id="6146" name="Picture 2" descr="Qué significa estar crucificado con Cristo?">
            <a:extLst>
              <a:ext uri="{FF2B5EF4-FFF2-40B4-BE49-F238E27FC236}">
                <a16:creationId xmlns:a16="http://schemas.microsoft.com/office/drawing/2014/main" id="{DBB12408-F249-B5DB-0B35-A5A012614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9238" r="22573" b="10914"/>
          <a:stretch/>
        </p:blipFill>
        <p:spPr bwMode="auto">
          <a:xfrm>
            <a:off x="8900160" y="1949449"/>
            <a:ext cx="2978332" cy="39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0B700-234F-8F4A-4F16-F2C94985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7E46F-80EB-13A7-CF22-E5B23955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31F1-4C04-8351-E292-99669208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Conclusión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8008-CFF5-1D0C-0A9C-F6969886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1"/>
            <a:ext cx="6994585" cy="3795742"/>
          </a:xfrm>
        </p:spPr>
        <p:txBody>
          <a:bodyPr/>
          <a:lstStyle/>
          <a:p>
            <a:r>
              <a:rPr lang="en-US" sz="3200" b="1" dirty="0"/>
              <a:t>A. </a:t>
            </a:r>
            <a:r>
              <a:rPr lang="en-US" sz="3200" b="1" dirty="0" err="1"/>
              <a:t>Lección</a:t>
            </a:r>
            <a:r>
              <a:rPr lang="en-US" sz="3200" b="1" dirty="0"/>
              <a:t> </a:t>
            </a:r>
            <a:r>
              <a:rPr lang="en-US" sz="3200" b="1" dirty="0" err="1"/>
              <a:t>inolvidable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B. </a:t>
            </a:r>
            <a:r>
              <a:rPr lang="en-US" sz="3200" b="1" dirty="0" err="1"/>
              <a:t>Aplicación</a:t>
            </a:r>
            <a:r>
              <a:rPr lang="en-US" sz="3200" b="1" dirty="0"/>
              <a:t> a </a:t>
            </a:r>
            <a:r>
              <a:rPr lang="en-US" sz="3200" b="1" dirty="0" err="1"/>
              <a:t>nosotros</a:t>
            </a:r>
            <a:r>
              <a:rPr lang="en-US" sz="3200" b="1" dirty="0"/>
              <a:t>.</a:t>
            </a:r>
          </a:p>
          <a:p>
            <a:r>
              <a:rPr lang="es-ES" dirty="0"/>
              <a:t>La unidad con Dios y su iglesia.</a:t>
            </a:r>
          </a:p>
          <a:p>
            <a:r>
              <a:rPr lang="en-US" dirty="0" err="1"/>
              <a:t>Recibir</a:t>
            </a:r>
            <a:r>
              <a:rPr lang="en-US" dirty="0"/>
              <a:t> con </a:t>
            </a:r>
            <a:r>
              <a:rPr lang="en-US" dirty="0" err="1"/>
              <a:t>bienvenida</a:t>
            </a:r>
            <a:r>
              <a:rPr lang="en-US" dirty="0"/>
              <a:t>…</a:t>
            </a:r>
          </a:p>
          <a:p>
            <a:r>
              <a:rPr lang="es-ES" dirty="0"/>
              <a:t>No aceptar el error doctrinal.</a:t>
            </a:r>
          </a:p>
          <a:p>
            <a:r>
              <a:rPr lang="es-ES" dirty="0"/>
              <a:t>Ser humildes cuando erramos al blanco.</a:t>
            </a:r>
            <a:endParaRPr lang="en-US" dirty="0"/>
          </a:p>
        </p:txBody>
      </p:sp>
      <p:pic>
        <p:nvPicPr>
          <p:cNvPr id="5122" name="Picture 2" descr="Es Hora De Estar Contentos Escribiendo a Mano En La Playa De Arena Foto de  archivo - Imagen de playa, resto: 198719816">
            <a:extLst>
              <a:ext uri="{FF2B5EF4-FFF2-40B4-BE49-F238E27FC236}">
                <a16:creationId xmlns:a16="http://schemas.microsoft.com/office/drawing/2014/main" id="{BD27050C-67E8-17A2-59B7-9EDA252C7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1"/>
          <a:stretch/>
        </p:blipFill>
        <p:spPr bwMode="auto">
          <a:xfrm>
            <a:off x="7832785" y="1923762"/>
            <a:ext cx="3521015" cy="34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504A9-D143-C35A-3496-37593265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F1976-1C21-8574-948C-E1C2879C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eon laser lights aligned to form a triangle">
            <a:extLst>
              <a:ext uri="{FF2B5EF4-FFF2-40B4-BE49-F238E27FC236}">
                <a16:creationId xmlns:a16="http://schemas.microsoft.com/office/drawing/2014/main" id="{EE07E795-C0F0-82FB-301E-870B5C274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8913" r="-1" b="108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CE6E-79FD-3B26-702A-4178CC76F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s-MX" sz="54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G</a:t>
            </a:r>
            <a:r>
              <a:rPr lang="es-MX" sz="5400" kern="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ÁLATAS CAPITULO 2</a:t>
            </a:r>
            <a:b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184B5-914B-5D15-1C95-5D891872E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1"/>
            <a:ext cx="9781327" cy="881782"/>
          </a:xfrm>
        </p:spPr>
        <p:txBody>
          <a:bodyPr anchor="t">
            <a:normAutofit fontScale="85000" lnSpcReduction="20000"/>
          </a:bodyPr>
          <a:lstStyle/>
          <a:p>
            <a:r>
              <a:rPr lang="es-ES" sz="2200" i="1" dirty="0" err="1">
                <a:solidFill>
                  <a:srgbClr val="FFFFFF"/>
                </a:solidFill>
              </a:rPr>
              <a:t>Gál</a:t>
            </a:r>
            <a:r>
              <a:rPr lang="es-ES" sz="2200" i="1" dirty="0">
                <a:solidFill>
                  <a:srgbClr val="FFFFFF"/>
                </a:solidFill>
              </a:rPr>
              <a:t> 2:20  Con Cristo estoy juntamente crucificado, y ya no vivo yo, mas vive Cristo en mí; y lo que ahora vivo en la carne, lo vivo en la fe del Hijo de Dios, el cual me amó y se entregó a sí mismo por mí.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4D58E-A084-903E-E941-CB04588F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85C17-082F-3BA5-164D-4C42C854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339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551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Avenir Next LT Pro</vt:lpstr>
      <vt:lpstr>AvenirNext LT Pro Medium</vt:lpstr>
      <vt:lpstr>Calibri</vt:lpstr>
      <vt:lpstr>Verdana</vt:lpstr>
      <vt:lpstr>BlockprintVTI</vt:lpstr>
      <vt:lpstr>GÁLATAS CAPITULO 2 </vt:lpstr>
      <vt:lpstr>INTRODUCCIÓN:</vt:lpstr>
      <vt:lpstr>V 1, Después, pasados catorce años, subí otra vez a Jerusalén con Bernabé, llevando también conmigo a Tito. </vt:lpstr>
      <vt:lpstr>I. ¿POR QUE SUBIÓ A JERUSALEN? </vt:lpstr>
      <vt:lpstr>II. ¿QUÉ DEBIAN DEJAR CLARO EN JERUSALÉN?</vt:lpstr>
      <vt:lpstr>III. LA REPRENSIÓN DE PABLO A PEDRO EN ANTIOQUIA</vt:lpstr>
      <vt:lpstr>IV. SER DE CRISTO NO DE LA LEY JUDAICA</vt:lpstr>
      <vt:lpstr>Conclusión:</vt:lpstr>
      <vt:lpstr>GÁLATAS CAPITULO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GÁLATAS CAPITULO 2 </dc:title>
  <dc:creator>Andres Pong</dc:creator>
  <cp:lastModifiedBy>Andres Pong</cp:lastModifiedBy>
  <cp:revision>3</cp:revision>
  <dcterms:created xsi:type="dcterms:W3CDTF">2023-11-20T17:59:09Z</dcterms:created>
  <dcterms:modified xsi:type="dcterms:W3CDTF">2023-11-20T19:09:29Z</dcterms:modified>
</cp:coreProperties>
</file>